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258" r:id="rId4"/>
    <p:sldId id="259" r:id="rId5"/>
    <p:sldId id="260" r:id="rId6"/>
    <p:sldId id="263"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6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E06254-F814-4EEB-9FE8-0930086E6BEF}" type="datetimeFigureOut">
              <a:rPr lang="tr-TR" smtClean="0"/>
              <a:t>25.11.2022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E7A05C-923E-4697-8373-3986F64B0A9B}" type="slidenum">
              <a:rPr lang="tr-TR" smtClean="0"/>
              <a:t>‹#›</a:t>
            </a:fld>
            <a:endParaRPr lang="tr-TR"/>
          </a:p>
        </p:txBody>
      </p:sp>
    </p:spTree>
    <p:extLst>
      <p:ext uri="{BB962C8B-B14F-4D97-AF65-F5344CB8AC3E}">
        <p14:creationId xmlns:p14="http://schemas.microsoft.com/office/powerpoint/2010/main" val="2317068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7E7A05C-923E-4697-8373-3986F64B0A9B}" type="slidenum">
              <a:rPr lang="tr-TR" smtClean="0"/>
              <a:t>6</a:t>
            </a:fld>
            <a:endParaRPr lang="tr-TR"/>
          </a:p>
        </p:txBody>
      </p:sp>
    </p:spTree>
    <p:extLst>
      <p:ext uri="{BB962C8B-B14F-4D97-AF65-F5344CB8AC3E}">
        <p14:creationId xmlns:p14="http://schemas.microsoft.com/office/powerpoint/2010/main" val="197096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68CBCA6-088D-4D3C-B6DA-E0EA86B7D877}" type="datetimeFigureOut">
              <a:rPr lang="tr-TR" smtClean="0"/>
              <a:t>25.11.2022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56C881-023B-4D61-91A5-B523886B5AC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8CBCA6-088D-4D3C-B6DA-E0EA86B7D877}" type="datetimeFigureOut">
              <a:rPr lang="tr-TR" smtClean="0"/>
              <a:t>25.11.2022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56C881-023B-4D61-91A5-B523886B5AC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8CBCA6-088D-4D3C-B6DA-E0EA86B7D877}" type="datetimeFigureOut">
              <a:rPr lang="tr-TR" smtClean="0"/>
              <a:t>25.11.2022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56C881-023B-4D61-91A5-B523886B5AC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idx="1" hasCustomPrompt="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8CBCA6-088D-4D3C-B6DA-E0EA86B7D877}" type="datetimeFigureOut">
              <a:rPr lang="tr-TR" smtClean="0"/>
              <a:t>25.11.2022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56C881-023B-4D61-91A5-B523886B5AC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68CBCA6-088D-4D3C-B6DA-E0EA86B7D877}" type="datetimeFigureOut">
              <a:rPr lang="tr-TR" smtClean="0"/>
              <a:t>25.11.2022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56C881-023B-4D61-91A5-B523886B5AC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sz="half" idx="1" hasCustomPrompt="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hasCustomPrompt="1"/>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68CBCA6-088D-4D3C-B6DA-E0EA86B7D877}" type="datetimeFigureOut">
              <a:rPr lang="tr-TR" smtClean="0"/>
              <a:t>25.11.2022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B56C881-023B-4D61-91A5-B523886B5AC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hasCustomPrompt="1"/>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hasCustomPrompt="1"/>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68CBCA6-088D-4D3C-B6DA-E0EA86B7D877}" type="datetimeFigureOut">
              <a:rPr lang="tr-TR" smtClean="0"/>
              <a:t>25.11.2022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B56C881-023B-4D61-91A5-B523886B5AC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68CBCA6-088D-4D3C-B6DA-E0EA86B7D877}" type="datetimeFigureOut">
              <a:rPr lang="tr-TR" smtClean="0"/>
              <a:t>25.11.2022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B56C881-023B-4D61-91A5-B523886B5AC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68CBCA6-088D-4D3C-B6DA-E0EA86B7D877}" type="datetimeFigureOut">
              <a:rPr lang="tr-TR" smtClean="0"/>
              <a:t>25.11.2022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B56C881-023B-4D61-91A5-B523886B5AC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68CBCA6-088D-4D3C-B6DA-E0EA86B7D877}" type="datetimeFigureOut">
              <a:rPr lang="tr-TR" smtClean="0"/>
              <a:t>25.11.2022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B56C881-023B-4D61-91A5-B523886B5AC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68CBCA6-088D-4D3C-B6DA-E0EA86B7D877}" type="datetimeFigureOut">
              <a:rPr lang="tr-TR" smtClean="0"/>
              <a:t>25.11.2022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B56C881-023B-4D61-91A5-B523886B5AC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CBCA6-088D-4D3C-B6DA-E0EA86B7D877}" type="datetimeFigureOut">
              <a:rPr lang="tr-TR" smtClean="0"/>
              <a:t>25.11.2022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56C881-023B-4D61-91A5-B523886B5AC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b="1" i="1" dirty="0" err="1" smtClean="0">
                <a:solidFill>
                  <a:srgbClr val="FF0000"/>
                </a:solidFill>
              </a:rPr>
              <a:t>Era's</a:t>
            </a:r>
            <a:r>
              <a:rPr lang="tr-TR" b="1" i="1" dirty="0" smtClean="0">
                <a:solidFill>
                  <a:srgbClr val="FF0000"/>
                </a:solidFill>
              </a:rPr>
              <a:t> </a:t>
            </a:r>
            <a:r>
              <a:rPr lang="tr-TR" b="1" i="1" dirty="0" err="1">
                <a:solidFill>
                  <a:srgbClr val="FF0000"/>
                </a:solidFill>
              </a:rPr>
              <a:t>Muse</a:t>
            </a:r>
            <a:r>
              <a:rPr lang="tr-TR" b="1" i="1" dirty="0">
                <a:solidFill>
                  <a:srgbClr val="FF0000"/>
                </a:solidFill>
              </a:rPr>
              <a:t/>
            </a:r>
            <a:br>
              <a:rPr lang="tr-TR" b="1" i="1" dirty="0">
                <a:solidFill>
                  <a:srgbClr val="FF0000"/>
                </a:solidFill>
              </a:rPr>
            </a:br>
            <a:endParaRPr lang="tr-TR" b="1" i="1" dirty="0">
              <a:solidFill>
                <a:srgbClr val="FF0000"/>
              </a:solidFill>
            </a:endParaRPr>
          </a:p>
        </p:txBody>
      </p:sp>
      <p:sp>
        <p:nvSpPr>
          <p:cNvPr id="3" name="Alt Başlık 2"/>
          <p:cNvSpPr>
            <a:spLocks noGrp="1"/>
          </p:cNvSpPr>
          <p:nvPr>
            <p:ph type="subTitle" idx="1"/>
          </p:nvPr>
        </p:nvSpPr>
        <p:spPr/>
        <p:txBody>
          <a:bodyPr/>
          <a:lstStyle/>
          <a:p>
            <a:r>
              <a:rPr lang="en-US" dirty="0" smtClean="0"/>
              <a:t>New Era's Museums: Steam Teaching Environments for Secondary School Education</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en-US" dirty="0" smtClean="0"/>
              <a:t> </a:t>
            </a:r>
            <a:r>
              <a:rPr lang="en-US" b="1" dirty="0" smtClean="0">
                <a:solidFill>
                  <a:srgbClr val="FF0000"/>
                </a:solidFill>
              </a:rPr>
              <a:t>Project </a:t>
            </a:r>
            <a:r>
              <a:rPr lang="tr-TR" b="1" dirty="0" smtClean="0">
                <a:solidFill>
                  <a:srgbClr val="FF0000"/>
                </a:solidFill>
              </a:rPr>
              <a:t>Identity</a:t>
            </a:r>
            <a:r>
              <a:rPr lang="en-US" b="1" dirty="0" smtClean="0">
                <a:solidFill>
                  <a:srgbClr val="FF0000"/>
                </a:solidFill>
              </a:rPr>
              <a:t>  </a:t>
            </a:r>
            <a:endParaRPr lang="tr-TR" b="1" dirty="0">
              <a:solidFill>
                <a:srgbClr val="FF0000"/>
              </a:solidFill>
            </a:endParaRPr>
          </a:p>
        </p:txBody>
      </p:sp>
      <p:sp>
        <p:nvSpPr>
          <p:cNvPr id="3" name="İçerik Yer Tutucusu 2"/>
          <p:cNvSpPr>
            <a:spLocks noGrp="1"/>
          </p:cNvSpPr>
          <p:nvPr>
            <p:ph idx="1"/>
          </p:nvPr>
        </p:nvSpPr>
        <p:spPr>
          <a:xfrm>
            <a:off x="838200" y="1405719"/>
            <a:ext cx="10515600" cy="4771244"/>
          </a:xfrm>
        </p:spPr>
        <p:txBody>
          <a:bodyPr>
            <a:normAutofit fontScale="85000" lnSpcReduction="10000"/>
          </a:bodyPr>
          <a:lstStyle/>
          <a:p>
            <a:pPr marL="0" indent="0">
              <a:buNone/>
            </a:pPr>
            <a:r>
              <a:rPr lang="tr-TR" dirty="0" smtClean="0">
                <a:solidFill>
                  <a:srgbClr val="FF0000"/>
                </a:solidFill>
              </a:rPr>
              <a:t>Project </a:t>
            </a:r>
            <a:r>
              <a:rPr lang="tr-TR" dirty="0" err="1" smtClean="0">
                <a:solidFill>
                  <a:srgbClr val="FF0000"/>
                </a:solidFill>
              </a:rPr>
              <a:t>Duration</a:t>
            </a:r>
            <a:r>
              <a:rPr lang="tr-TR" dirty="0">
                <a:solidFill>
                  <a:srgbClr val="FF0000"/>
                </a:solidFill>
              </a:rPr>
              <a:t>	</a:t>
            </a:r>
            <a:r>
              <a:rPr lang="tr-TR" dirty="0" smtClean="0">
                <a:solidFill>
                  <a:srgbClr val="FF0000"/>
                </a:solidFill>
              </a:rPr>
              <a:t>: </a:t>
            </a:r>
            <a:r>
              <a:rPr lang="en-US" dirty="0"/>
              <a:t>36 months </a:t>
            </a:r>
            <a:r>
              <a:rPr lang="tr-TR" dirty="0" smtClean="0"/>
              <a:t> (</a:t>
            </a:r>
            <a:r>
              <a:rPr lang="en-US" dirty="0" smtClean="0"/>
              <a:t>01-09-2019 </a:t>
            </a:r>
            <a:r>
              <a:rPr lang="tr-TR" dirty="0" smtClean="0"/>
              <a:t>-</a:t>
            </a:r>
            <a:r>
              <a:rPr lang="en-US" dirty="0" smtClean="0"/>
              <a:t> 31-08-2022 </a:t>
            </a:r>
            <a:r>
              <a:rPr lang="tr-TR" dirty="0" smtClean="0"/>
              <a:t>)</a:t>
            </a:r>
          </a:p>
          <a:p>
            <a:pPr marL="0" indent="0">
              <a:buNone/>
            </a:pPr>
            <a:r>
              <a:rPr lang="tr-TR" dirty="0" smtClean="0">
                <a:solidFill>
                  <a:srgbClr val="FF0000"/>
                </a:solidFill>
              </a:rPr>
              <a:t>Project </a:t>
            </a:r>
            <a:r>
              <a:rPr lang="tr-TR" dirty="0" err="1" smtClean="0">
                <a:solidFill>
                  <a:srgbClr val="FF0000"/>
                </a:solidFill>
              </a:rPr>
              <a:t>Number</a:t>
            </a:r>
            <a:r>
              <a:rPr lang="tr-TR" dirty="0">
                <a:solidFill>
                  <a:srgbClr val="FF0000"/>
                </a:solidFill>
              </a:rPr>
              <a:t> </a:t>
            </a:r>
            <a:r>
              <a:rPr lang="tr-TR" dirty="0" smtClean="0">
                <a:solidFill>
                  <a:srgbClr val="FF0000"/>
                </a:solidFill>
              </a:rPr>
              <a:t>           : </a:t>
            </a:r>
            <a:r>
              <a:rPr lang="tr-TR" dirty="0" smtClean="0"/>
              <a:t>2019-1-SE01-KA201-060604  </a:t>
            </a:r>
            <a:endParaRPr lang="tr-TR" dirty="0"/>
          </a:p>
          <a:p>
            <a:pPr marL="0" indent="0">
              <a:buNone/>
            </a:pPr>
            <a:r>
              <a:rPr lang="tr-TR" dirty="0" smtClean="0">
                <a:solidFill>
                  <a:srgbClr val="FF0000"/>
                </a:solidFill>
              </a:rPr>
              <a:t>Project </a:t>
            </a:r>
            <a:r>
              <a:rPr lang="tr-TR" dirty="0" err="1" smtClean="0">
                <a:solidFill>
                  <a:srgbClr val="FF0000"/>
                </a:solidFill>
              </a:rPr>
              <a:t>Partners</a:t>
            </a:r>
            <a:r>
              <a:rPr lang="tr-TR" dirty="0" smtClean="0">
                <a:solidFill>
                  <a:srgbClr val="FF0000"/>
                </a:solidFill>
              </a:rPr>
              <a:t>            : </a:t>
            </a:r>
            <a:r>
              <a:rPr lang="tr-TR" dirty="0" smtClean="0"/>
              <a:t>1.Sweden (</a:t>
            </a:r>
            <a:r>
              <a:rPr lang="tr-TR" dirty="0" err="1"/>
              <a:t>Östra</a:t>
            </a:r>
            <a:r>
              <a:rPr lang="tr-TR" dirty="0"/>
              <a:t> </a:t>
            </a:r>
            <a:r>
              <a:rPr lang="tr-TR" dirty="0" err="1"/>
              <a:t>Gymnasiet</a:t>
            </a:r>
            <a:r>
              <a:rPr lang="tr-TR" dirty="0"/>
              <a:t> </a:t>
            </a:r>
            <a:r>
              <a:rPr lang="tr-TR" dirty="0" smtClean="0"/>
              <a:t>– </a:t>
            </a:r>
            <a:r>
              <a:rPr lang="tr-TR" dirty="0" err="1" smtClean="0"/>
              <a:t>Coordinator</a:t>
            </a:r>
            <a:r>
              <a:rPr lang="tr-TR" dirty="0" smtClean="0"/>
              <a:t> School)</a:t>
            </a:r>
            <a:endParaRPr lang="tr-TR" b="1" dirty="0"/>
          </a:p>
          <a:p>
            <a:pPr marL="0" indent="0">
              <a:buNone/>
            </a:pPr>
            <a:r>
              <a:rPr lang="tr-TR" dirty="0" smtClean="0"/>
              <a:t>			  2. </a:t>
            </a:r>
            <a:r>
              <a:rPr lang="tr-TR" dirty="0" err="1" smtClean="0"/>
              <a:t>Turkey</a:t>
            </a:r>
            <a:r>
              <a:rPr lang="tr-TR" dirty="0" smtClean="0"/>
              <a:t> (Manisa Sosyal Bilimler Lisesi- Partner School)</a:t>
            </a:r>
          </a:p>
          <a:p>
            <a:pPr marL="0" indent="0">
              <a:buNone/>
            </a:pPr>
            <a:r>
              <a:rPr lang="tr-TR" dirty="0" smtClean="0"/>
              <a:t>			  3.Italy </a:t>
            </a:r>
            <a:r>
              <a:rPr lang="tr-TR" dirty="0"/>
              <a:t>(</a:t>
            </a:r>
            <a:r>
              <a:rPr lang="tr-TR" dirty="0" err="1"/>
              <a:t>Liceo</a:t>
            </a:r>
            <a:r>
              <a:rPr lang="tr-TR" dirty="0"/>
              <a:t> </a:t>
            </a:r>
            <a:r>
              <a:rPr lang="tr-TR" dirty="0" err="1" smtClean="0"/>
              <a:t>Cannizzaro</a:t>
            </a:r>
            <a:r>
              <a:rPr lang="tr-TR" dirty="0" smtClean="0"/>
              <a:t>- Partner School) </a:t>
            </a:r>
          </a:p>
          <a:p>
            <a:pPr marL="0" indent="0">
              <a:buNone/>
            </a:pPr>
            <a:r>
              <a:rPr lang="tr-TR" dirty="0" smtClean="0"/>
              <a:t>			  4. </a:t>
            </a:r>
            <a:r>
              <a:rPr lang="tr-TR" dirty="0"/>
              <a:t>France (</a:t>
            </a:r>
            <a:r>
              <a:rPr lang="tr-TR" dirty="0" err="1"/>
              <a:t>Lycée</a:t>
            </a:r>
            <a:r>
              <a:rPr lang="tr-TR" dirty="0"/>
              <a:t> Louis </a:t>
            </a:r>
            <a:r>
              <a:rPr lang="tr-TR" dirty="0" err="1"/>
              <a:t>Jouvet</a:t>
            </a:r>
            <a:r>
              <a:rPr lang="tr-TR" dirty="0"/>
              <a:t> de </a:t>
            </a:r>
            <a:r>
              <a:rPr lang="tr-TR" dirty="0" err="1"/>
              <a:t>Taverny</a:t>
            </a:r>
            <a:r>
              <a:rPr lang="tr-TR" dirty="0"/>
              <a:t>-Partner School)</a:t>
            </a:r>
          </a:p>
          <a:p>
            <a:pPr marL="0" indent="0">
              <a:buNone/>
            </a:pPr>
            <a:r>
              <a:rPr lang="tr-TR" dirty="0" smtClean="0"/>
              <a:t>			  5.Italy </a:t>
            </a:r>
            <a:r>
              <a:rPr lang="tr-TR" dirty="0"/>
              <a:t>(</a:t>
            </a:r>
            <a:r>
              <a:rPr lang="tr-TR" dirty="0" err="1"/>
              <a:t>Associazione</a:t>
            </a:r>
            <a:r>
              <a:rPr lang="tr-TR" dirty="0"/>
              <a:t> </a:t>
            </a:r>
            <a:r>
              <a:rPr lang="tr-TR" dirty="0" err="1" smtClean="0"/>
              <a:t>Palermoscienza</a:t>
            </a:r>
            <a:r>
              <a:rPr lang="tr-TR" dirty="0" smtClean="0"/>
              <a:t>- Partner </a:t>
            </a:r>
            <a:r>
              <a:rPr lang="tr-TR" dirty="0" err="1" smtClean="0"/>
              <a:t>Organisation</a:t>
            </a:r>
            <a:r>
              <a:rPr lang="tr-TR" dirty="0" smtClean="0"/>
              <a:t>)</a:t>
            </a:r>
          </a:p>
          <a:p>
            <a:pPr marL="0" indent="0">
              <a:buNone/>
            </a:pPr>
            <a:r>
              <a:rPr lang="tr-TR" dirty="0" smtClean="0"/>
              <a:t>			  6.Lithuania ( </a:t>
            </a:r>
            <a:r>
              <a:rPr lang="tr-TR" dirty="0"/>
              <a:t>(</a:t>
            </a:r>
            <a:r>
              <a:rPr lang="tr-TR" dirty="0" err="1"/>
              <a:t>LieDM</a:t>
            </a:r>
            <a:r>
              <a:rPr lang="tr-TR" dirty="0"/>
              <a:t>) </a:t>
            </a:r>
            <a:r>
              <a:rPr lang="tr-TR" dirty="0" err="1" smtClean="0"/>
              <a:t>asociacija</a:t>
            </a:r>
            <a:r>
              <a:rPr lang="tr-TR" dirty="0" smtClean="0"/>
              <a:t>- Partner </a:t>
            </a:r>
            <a:r>
              <a:rPr lang="tr-TR" dirty="0" err="1" smtClean="0"/>
              <a:t>Organisation</a:t>
            </a:r>
            <a:r>
              <a:rPr lang="tr-TR" dirty="0" smtClean="0"/>
              <a:t>)</a:t>
            </a:r>
          </a:p>
          <a:p>
            <a:pPr marL="0" indent="0">
              <a:buNone/>
            </a:pPr>
            <a:r>
              <a:rPr lang="tr-TR" dirty="0" smtClean="0"/>
              <a:t>			  7. </a:t>
            </a:r>
            <a:r>
              <a:rPr lang="tr-TR" dirty="0" err="1" smtClean="0"/>
              <a:t>Sweden</a:t>
            </a:r>
            <a:r>
              <a:rPr lang="tr-TR" dirty="0" smtClean="0"/>
              <a:t> (</a:t>
            </a:r>
            <a:r>
              <a:rPr lang="tr-TR" dirty="0" err="1" smtClean="0"/>
              <a:t>Elpis</a:t>
            </a:r>
            <a:r>
              <a:rPr lang="tr-TR" dirty="0" smtClean="0"/>
              <a:t> </a:t>
            </a:r>
            <a:r>
              <a:rPr lang="tr-TR" dirty="0" err="1" smtClean="0"/>
              <a:t>Association</a:t>
            </a:r>
            <a:r>
              <a:rPr lang="tr-TR" dirty="0" smtClean="0"/>
              <a:t>- Partner </a:t>
            </a:r>
            <a:r>
              <a:rPr lang="tr-TR" dirty="0" err="1" smtClean="0"/>
              <a:t>Organisation</a:t>
            </a:r>
            <a:r>
              <a:rPr lang="tr-TR" dirty="0" smtClean="0"/>
              <a:t>) </a:t>
            </a:r>
          </a:p>
          <a:p>
            <a:pPr marL="0" indent="0">
              <a:buNone/>
            </a:pPr>
            <a:r>
              <a:rPr lang="tr-TR" dirty="0" smtClean="0"/>
              <a:t>                                          8. </a:t>
            </a:r>
            <a:r>
              <a:rPr lang="tr-TR" dirty="0" err="1" smtClean="0"/>
              <a:t>Spain</a:t>
            </a:r>
            <a:r>
              <a:rPr lang="tr-TR" dirty="0" smtClean="0"/>
              <a:t> </a:t>
            </a:r>
            <a:r>
              <a:rPr lang="tr-TR" dirty="0"/>
              <a:t>(</a:t>
            </a:r>
            <a:r>
              <a:rPr lang="tr-TR" dirty="0" err="1"/>
              <a:t>Museu</a:t>
            </a:r>
            <a:r>
              <a:rPr lang="tr-TR" dirty="0"/>
              <a:t> de </a:t>
            </a:r>
            <a:r>
              <a:rPr lang="tr-TR" dirty="0" err="1"/>
              <a:t>L'Hospitalet</a:t>
            </a:r>
            <a:r>
              <a:rPr lang="tr-TR" dirty="0"/>
              <a:t> </a:t>
            </a:r>
            <a:r>
              <a:rPr lang="tr-TR" dirty="0" err="1"/>
              <a:t>Ajuntament</a:t>
            </a:r>
            <a:r>
              <a:rPr lang="tr-TR" dirty="0"/>
              <a:t> de </a:t>
            </a:r>
            <a:r>
              <a:rPr lang="tr-TR" dirty="0" err="1" smtClean="0"/>
              <a:t>'Hospitalet</a:t>
            </a:r>
            <a:r>
              <a:rPr lang="tr-TR" dirty="0" smtClean="0"/>
              <a:t>-     			  Partner </a:t>
            </a:r>
            <a:r>
              <a:rPr lang="tr-TR" dirty="0" err="1" smtClean="0"/>
              <a:t>Organisation</a:t>
            </a:r>
            <a:r>
              <a:rPr lang="tr-TR" dirty="0" smtClean="0"/>
              <a:t>)</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2400" dirty="0" smtClean="0">
                <a:solidFill>
                  <a:srgbClr val="FF0000"/>
                </a:solidFill>
              </a:rPr>
              <a:t/>
            </a:r>
            <a:br>
              <a:rPr lang="tr-TR" sz="2400" dirty="0" smtClean="0">
                <a:solidFill>
                  <a:srgbClr val="FF0000"/>
                </a:solidFill>
              </a:rPr>
            </a:br>
            <a:r>
              <a:rPr lang="tr-TR" sz="4800" b="1" dirty="0" smtClean="0">
                <a:solidFill>
                  <a:srgbClr val="FF0000"/>
                </a:solidFill>
              </a:rPr>
              <a:t>Project </a:t>
            </a:r>
            <a:r>
              <a:rPr lang="tr-TR" sz="4800" b="1" dirty="0" err="1" smtClean="0">
                <a:solidFill>
                  <a:srgbClr val="FF0000"/>
                </a:solidFill>
              </a:rPr>
              <a:t>Motivation</a:t>
            </a:r>
            <a:r>
              <a:rPr lang="tr-TR" sz="4800" b="1" dirty="0" smtClean="0">
                <a:solidFill>
                  <a:srgbClr val="FF0000"/>
                </a:solidFill>
              </a:rPr>
              <a:t> </a:t>
            </a:r>
            <a:r>
              <a:rPr lang="tr-TR" sz="2400" dirty="0" smtClean="0">
                <a:solidFill>
                  <a:srgbClr val="FF0000"/>
                </a:solidFill>
              </a:rPr>
              <a:t/>
            </a:r>
            <a:br>
              <a:rPr lang="tr-TR" sz="2400" dirty="0" smtClean="0">
                <a:solidFill>
                  <a:srgbClr val="FF0000"/>
                </a:solidFill>
              </a:rPr>
            </a:br>
            <a:r>
              <a:rPr lang="tr-TR" sz="2400" dirty="0" smtClean="0"/>
              <a:t>is</a:t>
            </a:r>
            <a:r>
              <a:rPr lang="en-US" sz="2400" dirty="0" smtClean="0"/>
              <a:t> </a:t>
            </a:r>
            <a:r>
              <a:rPr lang="tr-TR" sz="2400" dirty="0" err="1" smtClean="0"/>
              <a:t>promoting</a:t>
            </a:r>
            <a:r>
              <a:rPr lang="tr-TR" sz="2400" dirty="0"/>
              <a:t> </a:t>
            </a:r>
            <a:r>
              <a:rPr lang="tr-TR" sz="2400" dirty="0" err="1" smtClean="0"/>
              <a:t>the</a:t>
            </a:r>
            <a:r>
              <a:rPr lang="en-US" sz="2400" dirty="0" smtClean="0"/>
              <a:t> </a:t>
            </a:r>
            <a:r>
              <a:rPr lang="en-US" sz="2400" dirty="0"/>
              <a:t>skills to respond to the Europe 2020 Flagship initiatives: the Digital Agenda, Youth on the Move, and An Agenda for New Skills and Jobs. </a:t>
            </a:r>
            <a:r>
              <a:rPr lang="tr-TR" sz="2400" dirty="0"/>
              <a:t/>
            </a:r>
            <a:br>
              <a:rPr lang="tr-TR" sz="2400" dirty="0"/>
            </a:br>
            <a:endParaRPr lang="tr-TR" sz="2400"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dirty="0" smtClean="0"/>
              <a:t>A</a:t>
            </a:r>
            <a:r>
              <a:rPr lang="en-US" dirty="0" err="1" smtClean="0"/>
              <a:t>ccording</a:t>
            </a:r>
            <a:r>
              <a:rPr lang="en-US" dirty="0" smtClean="0"/>
              <a:t> to the employment data released by EU, today’s jobs are mainly in the field of Technology and in a broader scale Science Engineering and </a:t>
            </a:r>
            <a:r>
              <a:rPr lang="en-US" dirty="0" err="1" smtClean="0"/>
              <a:t>Maths</a:t>
            </a:r>
            <a:r>
              <a:rPr lang="tr-TR" dirty="0" smtClean="0"/>
              <a:t>; </a:t>
            </a:r>
            <a:r>
              <a:rPr lang="en-US" dirty="0" smtClean="0"/>
              <a:t>Lack of those skills will most probably mean unemployment for youngsters in the future. </a:t>
            </a:r>
            <a:endParaRPr lang="tr-TR" dirty="0" smtClean="0"/>
          </a:p>
          <a:p>
            <a:pPr marL="0" indent="0">
              <a:buNone/>
            </a:pPr>
            <a:r>
              <a:rPr lang="en-US" dirty="0" smtClean="0"/>
              <a:t>Specifically, youngsters’ stem skills must be promoted to match with the competitive labor market’s needs and demands. Thus, it is the schools’ responsibility to help their pupils acquire those skills to be happy and motivated individuals whose future </a:t>
            </a:r>
            <a:r>
              <a:rPr lang="en-US" dirty="0" err="1" smtClean="0"/>
              <a:t>employabilities</a:t>
            </a:r>
            <a:r>
              <a:rPr lang="en-US" dirty="0" smtClean="0"/>
              <a:t> are more likely to happen.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Project </a:t>
            </a:r>
            <a:r>
              <a:rPr lang="tr-TR" b="1" dirty="0" err="1" smtClean="0">
                <a:solidFill>
                  <a:srgbClr val="FF0000"/>
                </a:solidFill>
              </a:rPr>
              <a:t>Target</a:t>
            </a:r>
            <a:r>
              <a:rPr lang="tr-TR" b="1" dirty="0" smtClean="0">
                <a:solidFill>
                  <a:srgbClr val="FF0000"/>
                </a:solidFill>
              </a:rPr>
              <a:t> </a:t>
            </a:r>
            <a:r>
              <a:rPr lang="tr-TR" b="1" dirty="0" err="1" smtClean="0">
                <a:solidFill>
                  <a:srgbClr val="FF0000"/>
                </a:solidFill>
              </a:rPr>
              <a:t>Group</a:t>
            </a:r>
            <a:r>
              <a:rPr lang="tr-TR" b="1" dirty="0" smtClean="0">
                <a:solidFill>
                  <a:srgbClr val="FF0000"/>
                </a:solidFill>
              </a:rPr>
              <a:t> </a:t>
            </a:r>
            <a:endParaRPr lang="tr-TR" b="1"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smtClean="0">
                <a:solidFill>
                  <a:srgbClr val="FF0000"/>
                </a:solidFill>
              </a:rPr>
              <a:t>1-</a:t>
            </a:r>
            <a:r>
              <a:rPr lang="tr-TR" dirty="0" smtClean="0"/>
              <a:t> </a:t>
            </a:r>
            <a:r>
              <a:rPr lang="en-US" dirty="0" smtClean="0"/>
              <a:t>The main target audience of the Project is pupils, more specifically 15-year-olds</a:t>
            </a:r>
            <a:r>
              <a:rPr lang="tr-TR" dirty="0" smtClean="0"/>
              <a:t> </a:t>
            </a:r>
            <a:r>
              <a:rPr lang="tr-TR" dirty="0" err="1" smtClean="0"/>
              <a:t>and</a:t>
            </a:r>
            <a:r>
              <a:rPr lang="en-US" dirty="0" smtClean="0"/>
              <a:t> pupils with learnings difficulties</a:t>
            </a:r>
            <a:r>
              <a:rPr lang="tr-TR" dirty="0" smtClean="0"/>
              <a:t> </a:t>
            </a:r>
            <a:r>
              <a:rPr lang="en-US" dirty="0" smtClean="0"/>
              <a:t>who are the lowest Stem achievers according to the survey</a:t>
            </a:r>
            <a:r>
              <a:rPr lang="tr-TR" dirty="0" smtClean="0"/>
              <a:t>s. </a:t>
            </a:r>
          </a:p>
          <a:p>
            <a:pPr marL="0" indent="0">
              <a:buNone/>
            </a:pPr>
            <a:r>
              <a:rPr lang="tr-TR" dirty="0" smtClean="0">
                <a:solidFill>
                  <a:srgbClr val="FF0000"/>
                </a:solidFill>
              </a:rPr>
              <a:t>2-</a:t>
            </a:r>
            <a:r>
              <a:rPr lang="tr-TR" dirty="0" smtClean="0"/>
              <a:t> </a:t>
            </a:r>
            <a:r>
              <a:rPr lang="tr-TR" dirty="0" err="1" smtClean="0"/>
              <a:t>Th</a:t>
            </a:r>
            <a:r>
              <a:rPr lang="en-US" dirty="0" smtClean="0"/>
              <a:t>e senior pupils (as they will experience the transition to university /business World soon) </a:t>
            </a:r>
            <a:endParaRPr lang="tr-TR" dirty="0" smtClean="0"/>
          </a:p>
          <a:p>
            <a:pPr marL="0" indent="0">
              <a:buNone/>
            </a:pPr>
            <a:r>
              <a:rPr lang="tr-TR" dirty="0" smtClean="0">
                <a:solidFill>
                  <a:srgbClr val="FF0000"/>
                </a:solidFill>
              </a:rPr>
              <a:t>3-</a:t>
            </a:r>
            <a:r>
              <a:rPr lang="tr-TR" dirty="0" smtClean="0"/>
              <a:t> </a:t>
            </a:r>
            <a:r>
              <a:rPr lang="tr-TR" dirty="0" err="1" smtClean="0"/>
              <a:t>The</a:t>
            </a:r>
            <a:r>
              <a:rPr lang="tr-TR" dirty="0" smtClean="0"/>
              <a:t> </a:t>
            </a:r>
            <a:r>
              <a:rPr lang="en-US" dirty="0" smtClean="0"/>
              <a:t>female pupils (lack of females in Stem fields)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55533"/>
          </a:xfrm>
        </p:spPr>
        <p:txBody>
          <a:bodyPr>
            <a:normAutofit fontScale="90000"/>
          </a:bodyPr>
          <a:lstStyle/>
          <a:p>
            <a:pPr algn="ctr"/>
            <a:r>
              <a:rPr lang="tr-TR" b="1" dirty="0" smtClean="0">
                <a:solidFill>
                  <a:srgbClr val="FF0000"/>
                </a:solidFill>
              </a:rPr>
              <a:t>WHY MUSEUMS AS TEACHING ENVIRONMENTS?</a:t>
            </a:r>
            <a:endParaRPr lang="tr-TR" b="1" dirty="0">
              <a:solidFill>
                <a:srgbClr val="FF0000"/>
              </a:solidFill>
            </a:endParaRPr>
          </a:p>
        </p:txBody>
      </p:sp>
      <p:sp>
        <p:nvSpPr>
          <p:cNvPr id="3" name="İçerik Yer Tutucusu 2"/>
          <p:cNvSpPr>
            <a:spLocks noGrp="1"/>
          </p:cNvSpPr>
          <p:nvPr>
            <p:ph idx="1"/>
          </p:nvPr>
        </p:nvSpPr>
        <p:spPr>
          <a:xfrm>
            <a:off x="660779" y="1320657"/>
            <a:ext cx="10515600" cy="4902721"/>
          </a:xfrm>
        </p:spPr>
        <p:txBody>
          <a:bodyPr>
            <a:noAutofit/>
          </a:bodyPr>
          <a:lstStyle/>
          <a:p>
            <a:pPr marL="0" indent="0">
              <a:buNone/>
            </a:pPr>
            <a:r>
              <a:rPr lang="en-US" sz="3200" dirty="0" smtClean="0"/>
              <a:t>While promoting the stem particularly the digital skills of all participants ( employees, teachers, pupils…</a:t>
            </a:r>
            <a:r>
              <a:rPr lang="en-US" sz="3200" dirty="0" err="1" smtClean="0"/>
              <a:t>etc</a:t>
            </a:r>
            <a:r>
              <a:rPr lang="en-US" sz="3200" dirty="0" smtClean="0"/>
              <a:t>) on one hand , we aim to develop especially pupils’ sense of belonging and their intergenerational and intercultural skills. </a:t>
            </a:r>
            <a:endParaRPr lang="tr-TR" sz="3200" dirty="0" smtClean="0"/>
          </a:p>
          <a:p>
            <a:pPr marL="0" indent="0">
              <a:buNone/>
            </a:pPr>
            <a:r>
              <a:rPr lang="en-US" sz="3200" dirty="0" smtClean="0"/>
              <a:t>One of the most fundamental component to provide pupils with sense of belonging will probably be cultural heritage ; That’s why museums, the caretakers of the cultural heritage, will give us the context. </a:t>
            </a:r>
            <a:endParaRPr lang="tr-TR" sz="3200" dirty="0" smtClean="0"/>
          </a:p>
          <a:p>
            <a:pPr marL="0" indent="0">
              <a:buNone/>
            </a:pPr>
            <a:r>
              <a:rPr lang="en-US" sz="3200" dirty="0" smtClean="0">
                <a:solidFill>
                  <a:srgbClr val="FF0000"/>
                </a:solidFill>
              </a:rPr>
              <a:t>Museums will be the real-life teaching and learning STEAM environments</a:t>
            </a:r>
            <a:endParaRPr lang="tr-TR" sz="32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82137"/>
            <a:ext cx="10515600" cy="6714699"/>
          </a:xfrm>
        </p:spPr>
        <p:txBody>
          <a:bodyPr>
            <a:normAutofit/>
          </a:bodyPr>
          <a:lstStyle/>
          <a:p>
            <a:pPr marL="0" indent="0" algn="ctr">
              <a:buNone/>
            </a:pPr>
            <a:r>
              <a:rPr lang="tr-TR" sz="3600" b="1" dirty="0" smtClean="0">
                <a:solidFill>
                  <a:srgbClr val="FF0000"/>
                </a:solidFill>
              </a:rPr>
              <a:t>PROJECT WORKS </a:t>
            </a:r>
          </a:p>
          <a:p>
            <a:pPr marL="0" indent="0" algn="ctr">
              <a:buNone/>
            </a:pPr>
            <a:endParaRPr lang="tr-TR" sz="3600" b="1" dirty="0" smtClean="0">
              <a:solidFill>
                <a:srgbClr val="FF0000"/>
              </a:solidFill>
            </a:endParaRPr>
          </a:p>
          <a:p>
            <a:pPr marL="0" indent="0">
              <a:buNone/>
            </a:pPr>
            <a:r>
              <a:rPr lang="tr-TR" b="1" dirty="0" smtClean="0">
                <a:solidFill>
                  <a:srgbClr val="FF0000"/>
                </a:solidFill>
              </a:rPr>
              <a:t>1-</a:t>
            </a:r>
            <a:r>
              <a:rPr lang="tr-TR" dirty="0" smtClean="0"/>
              <a:t>As a r</a:t>
            </a:r>
            <a:r>
              <a:rPr lang="en-US" dirty="0" err="1" smtClean="0"/>
              <a:t>esearch</a:t>
            </a:r>
            <a:r>
              <a:rPr lang="en-US" dirty="0" smtClean="0"/>
              <a:t> study :</a:t>
            </a:r>
            <a:r>
              <a:rPr lang="tr-TR" b="1" dirty="0" smtClean="0">
                <a:solidFill>
                  <a:srgbClr val="FF0000"/>
                </a:solidFill>
              </a:rPr>
              <a:t>International</a:t>
            </a:r>
            <a:r>
              <a:rPr lang="en-US" b="1" dirty="0" smtClean="0">
                <a:solidFill>
                  <a:srgbClr val="FF0000"/>
                </a:solidFill>
              </a:rPr>
              <a:t> Report </a:t>
            </a:r>
            <a:r>
              <a:rPr lang="en-US" dirty="0" smtClean="0"/>
              <a:t>on Current Stem Curriculum and need for more Student Involvement, new contents and contexts in the </a:t>
            </a:r>
            <a:r>
              <a:rPr lang="en-US" dirty="0" err="1" smtClean="0"/>
              <a:t>SteAm</a:t>
            </a:r>
            <a:r>
              <a:rPr lang="en-US" dirty="0" smtClean="0"/>
              <a:t> Curriculum Enhancement</a:t>
            </a:r>
            <a:endParaRPr lang="tr-TR" dirty="0" smtClean="0"/>
          </a:p>
          <a:p>
            <a:pPr marL="0" indent="0">
              <a:buNone/>
            </a:pPr>
            <a:r>
              <a:rPr lang="tr-TR" b="1" dirty="0" smtClean="0">
                <a:solidFill>
                  <a:srgbClr val="FF0000"/>
                </a:solidFill>
              </a:rPr>
              <a:t>2-</a:t>
            </a:r>
            <a:r>
              <a:rPr lang="en-US" b="1" dirty="0" smtClean="0">
                <a:solidFill>
                  <a:srgbClr val="FF0000"/>
                </a:solidFill>
              </a:rPr>
              <a:t>Era's Muse E-learning platform </a:t>
            </a:r>
            <a:r>
              <a:rPr lang="en-US" dirty="0" smtClean="0"/>
              <a:t>: Providing the students, teachers, learners, museum employees, employers, parents and others involved in Steam education with information, tools and resources to enhance steam education delivery and management</a:t>
            </a:r>
          </a:p>
          <a:p>
            <a:pPr marL="0" indent="0">
              <a:buNone/>
            </a:pPr>
            <a:r>
              <a:rPr lang="tr-TR" b="1" dirty="0" smtClean="0">
                <a:solidFill>
                  <a:srgbClr val="FF0000"/>
                </a:solidFill>
              </a:rPr>
              <a:t>3-</a:t>
            </a:r>
            <a:r>
              <a:rPr lang="en-US" b="1" dirty="0" smtClean="0">
                <a:solidFill>
                  <a:srgbClr val="FF0000"/>
                </a:solidFill>
              </a:rPr>
              <a:t>A handbook </a:t>
            </a:r>
            <a:r>
              <a:rPr lang="en-US" dirty="0" smtClean="0"/>
              <a:t>- educational </a:t>
            </a:r>
            <a:r>
              <a:rPr lang="en-US" dirty="0" err="1" smtClean="0"/>
              <a:t>programme</a:t>
            </a:r>
            <a:r>
              <a:rPr lang="en-US" dirty="0" smtClean="0"/>
              <a:t> and the resource pack for STEAM educators: Facts on Steam Education and Instructions for Steam Education Through Museum Based Resources and Tools</a:t>
            </a:r>
          </a:p>
          <a:p>
            <a:pPr marL="0" indent="0">
              <a:buNone/>
            </a:pPr>
            <a:r>
              <a:rPr lang="tr-TR" b="1" dirty="0" smtClean="0">
                <a:solidFill>
                  <a:srgbClr val="FF0000"/>
                </a:solidFill>
              </a:rPr>
              <a:t>4-</a:t>
            </a:r>
            <a:r>
              <a:rPr lang="en-US" b="1" dirty="0" smtClean="0">
                <a:solidFill>
                  <a:srgbClr val="FF0000"/>
                </a:solidFill>
              </a:rPr>
              <a:t>Mini MOOC </a:t>
            </a:r>
            <a:r>
              <a:rPr lang="en-US" dirty="0" smtClean="0"/>
              <a:t>: Motivational Active Learning through scenarios applied at online/ museums - Engaging students in digital learning</a:t>
            </a:r>
          </a:p>
          <a:p>
            <a:endParaRPr lang="en-US" dirty="0" smtClean="0"/>
          </a:p>
          <a:p>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385</Words>
  <Application>Microsoft Office PowerPoint</Application>
  <PresentationFormat>Geniş ekran</PresentationFormat>
  <Paragraphs>31</Paragraphs>
  <Slides>6</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    Era's Muse </vt:lpstr>
      <vt:lpstr> Project Identity  </vt:lpstr>
      <vt:lpstr> Project Motivation  is promoting the skills to respond to the Europe 2020 Flagship initiatives: the Digital Agenda, Youth on the Move, and An Agenda for New Skills and Jobs.  </vt:lpstr>
      <vt:lpstr>Project Target Group </vt:lpstr>
      <vt:lpstr>WHY MUSEUMS AS TEACHING ENVIRONMENTS?</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 Muse</dc:title>
  <dc:creator>Windows Kullanıcısı</dc:creator>
  <cp:lastModifiedBy>spor odası</cp:lastModifiedBy>
  <cp:revision>138</cp:revision>
  <dcterms:created xsi:type="dcterms:W3CDTF">2019-10-19T04:21:00Z</dcterms:created>
  <dcterms:modified xsi:type="dcterms:W3CDTF">2022-11-25T13:59:10Z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B0CDF741D75040D19A4E8489EC322114</vt:lpwstr>
  </property>
  <property fmtid="{D5CDD505-2E9C-101B-9397-08002B2CF9AE}" pid="3" name="KSOProductBuildVer">
    <vt:lpwstr>1033-11.2.0.11341</vt:lpwstr>
  </property>
</Properties>
</file>